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8" r:id="rId2"/>
    <p:sldId id="275" r:id="rId3"/>
    <p:sldId id="284" r:id="rId4"/>
    <p:sldId id="285" r:id="rId5"/>
    <p:sldId id="286" r:id="rId6"/>
    <p:sldId id="289" r:id="rId7"/>
    <p:sldId id="287" r:id="rId8"/>
    <p:sldId id="288" r:id="rId9"/>
    <p:sldId id="290" r:id="rId10"/>
    <p:sldId id="304" r:id="rId11"/>
    <p:sldId id="306" r:id="rId12"/>
    <p:sldId id="301" r:id="rId13"/>
    <p:sldId id="317" r:id="rId14"/>
    <p:sldId id="305" r:id="rId15"/>
    <p:sldId id="292" r:id="rId16"/>
    <p:sldId id="276" r:id="rId17"/>
    <p:sldId id="293" r:id="rId18"/>
    <p:sldId id="294" r:id="rId19"/>
    <p:sldId id="295" r:id="rId20"/>
    <p:sldId id="296" r:id="rId21"/>
    <p:sldId id="297" r:id="rId22"/>
    <p:sldId id="299" r:id="rId23"/>
    <p:sldId id="298" r:id="rId24"/>
    <p:sldId id="300" r:id="rId25"/>
    <p:sldId id="307" r:id="rId26"/>
    <p:sldId id="308" r:id="rId27"/>
    <p:sldId id="291" r:id="rId28"/>
    <p:sldId id="303" r:id="rId29"/>
    <p:sldId id="310" r:id="rId30"/>
    <p:sldId id="311" r:id="rId31"/>
    <p:sldId id="312" r:id="rId32"/>
    <p:sldId id="314" r:id="rId33"/>
    <p:sldId id="315" r:id="rId34"/>
    <p:sldId id="313" r:id="rId35"/>
    <p:sldId id="316" r:id="rId36"/>
    <p:sldId id="30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88266-0E5F-4A29-AF02-E7C6C6784BB1}" v="6" dt="2023-10-21T16:44:20.790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6357" autoAdjust="0"/>
  </p:normalViewPr>
  <p:slideViewPr>
    <p:cSldViewPr snapToGrid="0">
      <p:cViewPr varScale="1">
        <p:scale>
          <a:sx n="113" d="100"/>
          <a:sy n="113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Harmon" userId="c35b4863-7b46-4995-936f-26703e8823e3" providerId="ADAL" clId="{13788266-0E5F-4A29-AF02-E7C6C6784BB1}"/>
    <pc:docChg chg="undo redo custSel addSld delSld modSld">
      <pc:chgData name="Lisa Harmon" userId="c35b4863-7b46-4995-936f-26703e8823e3" providerId="ADAL" clId="{13788266-0E5F-4A29-AF02-E7C6C6784BB1}" dt="2023-10-24T18:21:08.369" v="413" actId="14100"/>
      <pc:docMkLst>
        <pc:docMk/>
      </pc:docMkLst>
      <pc:sldChg chg="modSp mod">
        <pc:chgData name="Lisa Harmon" userId="c35b4863-7b46-4995-936f-26703e8823e3" providerId="ADAL" clId="{13788266-0E5F-4A29-AF02-E7C6C6784BB1}" dt="2023-10-21T16:42:53.029" v="182" actId="6549"/>
        <pc:sldMkLst>
          <pc:docMk/>
          <pc:sldMk cId="4261546900" sldId="258"/>
        </pc:sldMkLst>
        <pc:spChg chg="mod">
          <ac:chgData name="Lisa Harmon" userId="c35b4863-7b46-4995-936f-26703e8823e3" providerId="ADAL" clId="{13788266-0E5F-4A29-AF02-E7C6C6784BB1}" dt="2023-10-21T16:42:53.029" v="182" actId="6549"/>
          <ac:spMkLst>
            <pc:docMk/>
            <pc:sldMk cId="4261546900" sldId="258"/>
            <ac:spMk id="2" creationId="{00000000-0000-0000-0000-000000000000}"/>
          </ac:spMkLst>
        </pc:spChg>
      </pc:sldChg>
      <pc:sldChg chg="modSp mod">
        <pc:chgData name="Lisa Harmon" userId="c35b4863-7b46-4995-936f-26703e8823e3" providerId="ADAL" clId="{13788266-0E5F-4A29-AF02-E7C6C6784BB1}" dt="2023-10-24T18:17:42.919" v="264" actId="20577"/>
        <pc:sldMkLst>
          <pc:docMk/>
          <pc:sldMk cId="1627619141" sldId="275"/>
        </pc:sldMkLst>
        <pc:spChg chg="mod">
          <ac:chgData name="Lisa Harmon" userId="c35b4863-7b46-4995-936f-26703e8823e3" providerId="ADAL" clId="{13788266-0E5F-4A29-AF02-E7C6C6784BB1}" dt="2023-10-24T18:17:42.919" v="264" actId="20577"/>
          <ac:spMkLst>
            <pc:docMk/>
            <pc:sldMk cId="1627619141" sldId="275"/>
            <ac:spMk id="3" creationId="{00000000-0000-0000-0000-000000000000}"/>
          </ac:spMkLst>
        </pc:spChg>
      </pc:sldChg>
      <pc:sldChg chg="modSp mod">
        <pc:chgData name="Lisa Harmon" userId="c35b4863-7b46-4995-936f-26703e8823e3" providerId="ADAL" clId="{13788266-0E5F-4A29-AF02-E7C6C6784BB1}" dt="2023-10-24T18:17:56.190" v="287" actId="27636"/>
        <pc:sldMkLst>
          <pc:docMk/>
          <pc:sldMk cId="156735346" sldId="286"/>
        </pc:sldMkLst>
        <pc:spChg chg="mod">
          <ac:chgData name="Lisa Harmon" userId="c35b4863-7b46-4995-936f-26703e8823e3" providerId="ADAL" clId="{13788266-0E5F-4A29-AF02-E7C6C6784BB1}" dt="2023-10-24T18:17:56.190" v="287" actId="27636"/>
          <ac:spMkLst>
            <pc:docMk/>
            <pc:sldMk cId="156735346" sldId="286"/>
            <ac:spMk id="2" creationId="{00000000-0000-0000-0000-000000000000}"/>
          </ac:spMkLst>
        </pc:spChg>
      </pc:sldChg>
      <pc:sldChg chg="modSp mod">
        <pc:chgData name="Lisa Harmon" userId="c35b4863-7b46-4995-936f-26703e8823e3" providerId="ADAL" clId="{13788266-0E5F-4A29-AF02-E7C6C6784BB1}" dt="2023-10-24T18:18:20.638" v="300" actId="20577"/>
        <pc:sldMkLst>
          <pc:docMk/>
          <pc:sldMk cId="738925890" sldId="290"/>
        </pc:sldMkLst>
        <pc:spChg chg="mod">
          <ac:chgData name="Lisa Harmon" userId="c35b4863-7b46-4995-936f-26703e8823e3" providerId="ADAL" clId="{13788266-0E5F-4A29-AF02-E7C6C6784BB1}" dt="2023-10-24T18:18:20.638" v="300" actId="20577"/>
          <ac:spMkLst>
            <pc:docMk/>
            <pc:sldMk cId="738925890" sldId="290"/>
            <ac:spMk id="2" creationId="{00000000-0000-0000-0000-000000000000}"/>
          </ac:spMkLst>
        </pc:spChg>
      </pc:sldChg>
      <pc:sldChg chg="modSp mod">
        <pc:chgData name="Lisa Harmon" userId="c35b4863-7b46-4995-936f-26703e8823e3" providerId="ADAL" clId="{13788266-0E5F-4A29-AF02-E7C6C6784BB1}" dt="2023-10-20T03:40:26.674" v="178" actId="6549"/>
        <pc:sldMkLst>
          <pc:docMk/>
          <pc:sldMk cId="128104067" sldId="291"/>
        </pc:sldMkLst>
        <pc:graphicFrameChg chg="mod modGraphic">
          <ac:chgData name="Lisa Harmon" userId="c35b4863-7b46-4995-936f-26703e8823e3" providerId="ADAL" clId="{13788266-0E5F-4A29-AF02-E7C6C6784BB1}" dt="2023-10-20T03:40:26.674" v="178" actId="6549"/>
          <ac:graphicFrameMkLst>
            <pc:docMk/>
            <pc:sldMk cId="128104067" sldId="291"/>
            <ac:graphicFrameMk id="19" creationId="{A1DBBB5C-C201-4370-41EE-57EADB9679C5}"/>
          </ac:graphicFrameMkLst>
        </pc:graphicFrameChg>
      </pc:sldChg>
      <pc:sldChg chg="modSp mod">
        <pc:chgData name="Lisa Harmon" userId="c35b4863-7b46-4995-936f-26703e8823e3" providerId="ADAL" clId="{13788266-0E5F-4A29-AF02-E7C6C6784BB1}" dt="2023-10-20T00:36:17.468" v="98" actId="6549"/>
        <pc:sldMkLst>
          <pc:docMk/>
          <pc:sldMk cId="518948950" sldId="298"/>
        </pc:sldMkLst>
        <pc:spChg chg="mod">
          <ac:chgData name="Lisa Harmon" userId="c35b4863-7b46-4995-936f-26703e8823e3" providerId="ADAL" clId="{13788266-0E5F-4A29-AF02-E7C6C6784BB1}" dt="2023-10-20T00:36:17.468" v="98" actId="6549"/>
          <ac:spMkLst>
            <pc:docMk/>
            <pc:sldMk cId="518948950" sldId="298"/>
            <ac:spMk id="3" creationId="{00000000-0000-0000-0000-000000000000}"/>
          </ac:spMkLst>
        </pc:spChg>
      </pc:sldChg>
      <pc:sldChg chg="modSp mod">
        <pc:chgData name="Lisa Harmon" userId="c35b4863-7b46-4995-936f-26703e8823e3" providerId="ADAL" clId="{13788266-0E5F-4A29-AF02-E7C6C6784BB1}" dt="2023-10-20T00:49:19.159" v="106" actId="20577"/>
        <pc:sldMkLst>
          <pc:docMk/>
          <pc:sldMk cId="193237038" sldId="299"/>
        </pc:sldMkLst>
        <pc:spChg chg="mod">
          <ac:chgData name="Lisa Harmon" userId="c35b4863-7b46-4995-936f-26703e8823e3" providerId="ADAL" clId="{13788266-0E5F-4A29-AF02-E7C6C6784BB1}" dt="2023-10-20T00:32:17.132" v="25" actId="1035"/>
          <ac:spMkLst>
            <pc:docMk/>
            <pc:sldMk cId="193237038" sldId="299"/>
            <ac:spMk id="3" creationId="{00000000-0000-0000-0000-000000000000}"/>
          </ac:spMkLst>
        </pc:spChg>
        <pc:graphicFrameChg chg="mod modGraphic">
          <ac:chgData name="Lisa Harmon" userId="c35b4863-7b46-4995-936f-26703e8823e3" providerId="ADAL" clId="{13788266-0E5F-4A29-AF02-E7C6C6784BB1}" dt="2023-10-20T00:49:19.159" v="106" actId="20577"/>
          <ac:graphicFrameMkLst>
            <pc:docMk/>
            <pc:sldMk cId="193237038" sldId="299"/>
            <ac:graphicFrameMk id="8" creationId="{0E8615C1-E2F5-8A63-ADCB-621303CDBF7A}"/>
          </ac:graphicFrameMkLst>
        </pc:graphicFrameChg>
      </pc:sldChg>
      <pc:sldChg chg="modSp mod">
        <pc:chgData name="Lisa Harmon" userId="c35b4863-7b46-4995-936f-26703e8823e3" providerId="ADAL" clId="{13788266-0E5F-4A29-AF02-E7C6C6784BB1}" dt="2023-10-24T18:18:30.610" v="302" actId="1076"/>
        <pc:sldMkLst>
          <pc:docMk/>
          <pc:sldMk cId="540377015" sldId="304"/>
        </pc:sldMkLst>
        <pc:picChg chg="mod">
          <ac:chgData name="Lisa Harmon" userId="c35b4863-7b46-4995-936f-26703e8823e3" providerId="ADAL" clId="{13788266-0E5F-4A29-AF02-E7C6C6784BB1}" dt="2023-10-24T18:18:30.610" v="302" actId="1076"/>
          <ac:picMkLst>
            <pc:docMk/>
            <pc:sldMk cId="540377015" sldId="304"/>
            <ac:picMk id="8" creationId="{4272222C-D739-A305-8838-EACB9F53B0AF}"/>
          </ac:picMkLst>
        </pc:picChg>
      </pc:sldChg>
      <pc:sldChg chg="modSp mod">
        <pc:chgData name="Lisa Harmon" userId="c35b4863-7b46-4995-936f-26703e8823e3" providerId="ADAL" clId="{13788266-0E5F-4A29-AF02-E7C6C6784BB1}" dt="2023-10-24T18:19:14.006" v="326" actId="6549"/>
        <pc:sldMkLst>
          <pc:docMk/>
          <pc:sldMk cId="2106600983" sldId="310"/>
        </pc:sldMkLst>
        <pc:spChg chg="mod">
          <ac:chgData name="Lisa Harmon" userId="c35b4863-7b46-4995-936f-26703e8823e3" providerId="ADAL" clId="{13788266-0E5F-4A29-AF02-E7C6C6784BB1}" dt="2023-10-24T18:19:14.006" v="326" actId="6549"/>
          <ac:spMkLst>
            <pc:docMk/>
            <pc:sldMk cId="2106600983" sldId="310"/>
            <ac:spMk id="2" creationId="{00000000-0000-0000-0000-000000000000}"/>
          </ac:spMkLst>
        </pc:spChg>
      </pc:sldChg>
      <pc:sldChg chg="modSp mod">
        <pc:chgData name="Lisa Harmon" userId="c35b4863-7b46-4995-936f-26703e8823e3" providerId="ADAL" clId="{13788266-0E5F-4A29-AF02-E7C6C6784BB1}" dt="2023-10-24T18:21:08.369" v="413" actId="14100"/>
        <pc:sldMkLst>
          <pc:docMk/>
          <pc:sldMk cId="2496213661" sldId="313"/>
        </pc:sldMkLst>
        <pc:spChg chg="mod">
          <ac:chgData name="Lisa Harmon" userId="c35b4863-7b46-4995-936f-26703e8823e3" providerId="ADAL" clId="{13788266-0E5F-4A29-AF02-E7C6C6784BB1}" dt="2023-10-24T18:21:08.369" v="413" actId="14100"/>
          <ac:spMkLst>
            <pc:docMk/>
            <pc:sldMk cId="2496213661" sldId="313"/>
            <ac:spMk id="3" creationId="{00000000-0000-0000-0000-000000000000}"/>
          </ac:spMkLst>
        </pc:spChg>
      </pc:sldChg>
      <pc:sldChg chg="modSp mod">
        <pc:chgData name="Lisa Harmon" userId="c35b4863-7b46-4995-936f-26703e8823e3" providerId="ADAL" clId="{13788266-0E5F-4A29-AF02-E7C6C6784BB1}" dt="2023-10-24T18:20:35.497" v="366" actId="20577"/>
        <pc:sldMkLst>
          <pc:docMk/>
          <pc:sldMk cId="930959337" sldId="315"/>
        </pc:sldMkLst>
        <pc:spChg chg="mod">
          <ac:chgData name="Lisa Harmon" userId="c35b4863-7b46-4995-936f-26703e8823e3" providerId="ADAL" clId="{13788266-0E5F-4A29-AF02-E7C6C6784BB1}" dt="2023-10-24T18:20:35.497" v="366" actId="20577"/>
          <ac:spMkLst>
            <pc:docMk/>
            <pc:sldMk cId="930959337" sldId="315"/>
            <ac:spMk id="3" creationId="{00000000-0000-0000-0000-000000000000}"/>
          </ac:spMkLst>
        </pc:spChg>
      </pc:sldChg>
      <pc:sldChg chg="addSp delSp modSp add mod">
        <pc:chgData name="Lisa Harmon" userId="c35b4863-7b46-4995-936f-26703e8823e3" providerId="ADAL" clId="{13788266-0E5F-4A29-AF02-E7C6C6784BB1}" dt="2023-10-21T16:44:32.348" v="253" actId="1076"/>
        <pc:sldMkLst>
          <pc:docMk/>
          <pc:sldMk cId="98989262" sldId="317"/>
        </pc:sldMkLst>
        <pc:spChg chg="mod">
          <ac:chgData name="Lisa Harmon" userId="c35b4863-7b46-4995-936f-26703e8823e3" providerId="ADAL" clId="{13788266-0E5F-4A29-AF02-E7C6C6784BB1}" dt="2023-10-21T16:44:04.886" v="249" actId="255"/>
          <ac:spMkLst>
            <pc:docMk/>
            <pc:sldMk cId="98989262" sldId="317"/>
            <ac:spMk id="16" creationId="{1967069B-8171-BDC2-A5CE-636ACAE5B49D}"/>
          </ac:spMkLst>
        </pc:spChg>
        <pc:picChg chg="add mod">
          <ac:chgData name="Lisa Harmon" userId="c35b4863-7b46-4995-936f-26703e8823e3" providerId="ADAL" clId="{13788266-0E5F-4A29-AF02-E7C6C6784BB1}" dt="2023-10-21T16:44:32.348" v="253" actId="1076"/>
          <ac:picMkLst>
            <pc:docMk/>
            <pc:sldMk cId="98989262" sldId="317"/>
            <ac:picMk id="5" creationId="{CB92B446-568D-5161-A100-BAFF40A0B395}"/>
          </ac:picMkLst>
        </pc:picChg>
        <pc:picChg chg="del">
          <ac:chgData name="Lisa Harmon" userId="c35b4863-7b46-4995-936f-26703e8823e3" providerId="ADAL" clId="{13788266-0E5F-4A29-AF02-E7C6C6784BB1}" dt="2023-10-21T16:43:54.886" v="247" actId="478"/>
          <ac:picMkLst>
            <pc:docMk/>
            <pc:sldMk cId="98989262" sldId="317"/>
            <ac:picMk id="9" creationId="{3DCE0FFF-040B-403F-2768-E530739A8B95}"/>
          </ac:picMkLst>
        </pc:picChg>
      </pc:sldChg>
      <pc:sldChg chg="addSp delSp modSp add del mod">
        <pc:chgData name="Lisa Harmon" userId="c35b4863-7b46-4995-936f-26703e8823e3" providerId="ADAL" clId="{13788266-0E5F-4A29-AF02-E7C6C6784BB1}" dt="2023-10-24T18:19:42.437" v="344" actId="2696"/>
        <pc:sldMkLst>
          <pc:docMk/>
          <pc:sldMk cId="4065462536" sldId="318"/>
        </pc:sldMkLst>
        <pc:spChg chg="add mod">
          <ac:chgData name="Lisa Harmon" userId="c35b4863-7b46-4995-936f-26703e8823e3" providerId="ADAL" clId="{13788266-0E5F-4A29-AF02-E7C6C6784BB1}" dt="2023-10-24T18:19:36.863" v="343" actId="20577"/>
          <ac:spMkLst>
            <pc:docMk/>
            <pc:sldMk cId="4065462536" sldId="318"/>
            <ac:spMk id="6" creationId="{40DCA76A-3422-4374-5578-9B0A9E4A2830}"/>
          </ac:spMkLst>
        </pc:spChg>
        <pc:graphicFrameChg chg="del modGraphic">
          <ac:chgData name="Lisa Harmon" userId="c35b4863-7b46-4995-936f-26703e8823e3" providerId="ADAL" clId="{13788266-0E5F-4A29-AF02-E7C6C6784BB1}" dt="2023-10-24T18:19:31.157" v="329" actId="21"/>
          <ac:graphicFrameMkLst>
            <pc:docMk/>
            <pc:sldMk cId="4065462536" sldId="318"/>
            <ac:graphicFrameMk id="19" creationId="{A1DBBB5C-C201-4370-41EE-57EADB9679C5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10/24/2023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10/24/2023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3" y="1566001"/>
            <a:ext cx="9371948" cy="46206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27EEB9-4E64-2D77-B5CD-7E9DF4AB27CB}"/>
              </a:ext>
            </a:extLst>
          </p:cNvPr>
          <p:cNvCxnSpPr/>
          <p:nvPr userDrawn="1"/>
        </p:nvCxnSpPr>
        <p:spPr>
          <a:xfrm>
            <a:off x="0" y="109537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2034074"/>
            <a:ext cx="4846320" cy="297646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 Nova" panose="020B0504020202020204" pitchFamily="34" charset="0"/>
              </a:rPr>
              <a:t>Carbon Neutral by 2030:  </a:t>
            </a:r>
            <a:br>
              <a:rPr lang="en-US" sz="2800" dirty="0">
                <a:latin typeface="Arial Nova" panose="020B0504020202020204" pitchFamily="34" charset="0"/>
              </a:rPr>
            </a:br>
            <a:br>
              <a:rPr lang="en-US" sz="2800" dirty="0">
                <a:latin typeface="Arial Nova" panose="020B0504020202020204" pitchFamily="34" charset="0"/>
              </a:rPr>
            </a:br>
            <a:r>
              <a:rPr lang="en-US" sz="2800" dirty="0">
                <a:latin typeface="Arial Nova" panose="020B0504020202020204" pitchFamily="34" charset="0"/>
              </a:rPr>
              <a:t>Trinity Episcopal Cathedral</a:t>
            </a:r>
            <a:br>
              <a:rPr lang="en-US" sz="2800" dirty="0">
                <a:latin typeface="Arial Nova" panose="020B0504020202020204" pitchFamily="34" charset="0"/>
              </a:rPr>
            </a:br>
            <a:r>
              <a:rPr lang="en-US" sz="2800" dirty="0">
                <a:latin typeface="Arial Nova" panose="020B0504020202020204" pitchFamily="34" charset="0"/>
              </a:rPr>
              <a:t> Sacramento, CA</a:t>
            </a:r>
            <a:br>
              <a:rPr lang="en-US" sz="2800" dirty="0">
                <a:latin typeface="Arial Nova" panose="020B0504020202020204" pitchFamily="34" charset="0"/>
              </a:rPr>
            </a:br>
            <a:br>
              <a:rPr lang="en-US" sz="2800" dirty="0">
                <a:latin typeface="Arial Nova" panose="020B0504020202020204" pitchFamily="34" charset="0"/>
              </a:rPr>
            </a:br>
            <a:r>
              <a:rPr lang="en-US" sz="1800" dirty="0">
                <a:latin typeface="Arial Nova" panose="020B0504020202020204" pitchFamily="34" charset="0"/>
              </a:rPr>
              <a:t>[Sample] Presentation</a:t>
            </a:r>
            <a:br>
              <a:rPr lang="en-US" sz="1800" dirty="0">
                <a:latin typeface="Arial Nova" panose="020B0504020202020204" pitchFamily="34" charset="0"/>
              </a:rPr>
            </a:br>
            <a:r>
              <a:rPr lang="en-US" sz="1800" dirty="0">
                <a:latin typeface="Arial Nova" panose="020B0504020202020204" pitchFamily="34" charset="0"/>
              </a:rPr>
              <a:t>November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Bob Wohlsen</a:t>
            </a:r>
          </a:p>
          <a:p>
            <a:r>
              <a:rPr lang="en-US" dirty="0"/>
              <a:t>Diocesan Commission on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 dirty="0"/>
              <a:t>Trinity’s Process and Progress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565275"/>
            <a:ext cx="4684712" cy="4621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Four-part Process (Commission)</a:t>
            </a:r>
          </a:p>
          <a:p>
            <a:r>
              <a:rPr lang="en-US" b="1" dirty="0">
                <a:solidFill>
                  <a:schemeClr val="accent1"/>
                </a:solidFill>
              </a:rPr>
              <a:t>Form a Green Team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Trinity Respecting Earth and Environment  (T.R.E.E)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4170A02A-7336-5457-8E5A-468C73EA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6215C15-FDF1-D6E5-8896-129B6A45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72222C-D739-A305-8838-EACB9F53B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735" y="1395412"/>
            <a:ext cx="3345042" cy="37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 dirty="0"/>
              <a:t>Trinity’s Process and Progress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3" y="1566001"/>
            <a:ext cx="9371948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Four-part Process (Commission)</a:t>
            </a:r>
          </a:p>
          <a:p>
            <a:r>
              <a:rPr lang="en-US" dirty="0"/>
              <a:t>Form a Green Team</a:t>
            </a:r>
          </a:p>
          <a:p>
            <a:r>
              <a:rPr lang="en-US" b="1" dirty="0">
                <a:solidFill>
                  <a:schemeClr val="accent1"/>
                </a:solidFill>
              </a:rPr>
              <a:t>Measure Our Carbon Footprint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Interfaith Power &amp; Light 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Cool Congregations Calculator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922E795-5A87-6006-E254-83B7E285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60C0B6A-048D-6C1A-0668-328F0C8E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4DE08A-8E4E-BB4D-74E0-409EE0A4A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639" y="2118840"/>
            <a:ext cx="2130304" cy="334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 dirty="0"/>
              <a:t>Trinity’s Process and Progress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967069B-8171-BDC2-A5CE-636ACAE5B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3" y="1565275"/>
            <a:ext cx="11418887" cy="4949825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571750" algn="l"/>
              </a:tabLst>
            </a:pPr>
            <a:r>
              <a:rPr lang="en-US" b="1" u="sng" dirty="0"/>
              <a:t>2022 Emissions	170.6 MT CO2e 	</a:t>
            </a:r>
            <a:r>
              <a:rPr lang="en-US" sz="1800" b="1" i="1" u="sng" dirty="0"/>
              <a:t>metric tons CO2e</a:t>
            </a:r>
            <a:endParaRPr lang="en-US" b="1" i="1" u="sng" dirty="0"/>
          </a:p>
          <a:p>
            <a:r>
              <a:rPr lang="en-US" dirty="0"/>
              <a:t>Facilities	 	95.3 MT CO2e</a:t>
            </a:r>
          </a:p>
          <a:p>
            <a:r>
              <a:rPr lang="en-US" dirty="0"/>
              <a:t>Transportation	50.6 MT CO2e	</a:t>
            </a:r>
            <a:r>
              <a:rPr lang="en-US" sz="1600" i="1" dirty="0"/>
              <a:t>Staff + Congregation</a:t>
            </a:r>
            <a:endParaRPr lang="en-US" i="1" dirty="0"/>
          </a:p>
          <a:p>
            <a:r>
              <a:rPr lang="en-US" dirty="0"/>
              <a:t>Food/Meals		</a:t>
            </a:r>
            <a:r>
              <a:rPr lang="en-US" dirty="0">
                <a:solidFill>
                  <a:schemeClr val="bg1"/>
                </a:solidFill>
              </a:rPr>
              <a:t>0</a:t>
            </a:r>
            <a:r>
              <a:rPr lang="en-US" dirty="0"/>
              <a:t>7.1 MT CO2e	</a:t>
            </a:r>
            <a:r>
              <a:rPr lang="en-US" sz="1600" i="1" dirty="0"/>
              <a:t>Includes serving meat</a:t>
            </a:r>
            <a:endParaRPr lang="en-US" dirty="0"/>
          </a:p>
          <a:p>
            <a:r>
              <a:rPr lang="en-US" dirty="0"/>
              <a:t>Procurement 	17.6 MT CO2e	</a:t>
            </a:r>
            <a:r>
              <a:rPr lang="en-US" sz="1600" i="1" dirty="0"/>
              <a:t>Printing, supplies, maintenance, furniture goods/services, etc.</a:t>
            </a:r>
            <a:endParaRPr lang="en-US" i="1" dirty="0"/>
          </a:p>
          <a:p>
            <a:endParaRPr lang="en-US" dirty="0"/>
          </a:p>
          <a:p>
            <a:pPr marL="5486400" indent="0">
              <a:buNone/>
            </a:pPr>
            <a:endParaRPr lang="en-US" i="1" dirty="0">
              <a:solidFill>
                <a:schemeClr val="accent1"/>
              </a:solidFill>
            </a:endParaRPr>
          </a:p>
          <a:p>
            <a:pPr marL="5486400" indent="0">
              <a:buNone/>
            </a:pPr>
            <a:endParaRPr lang="en-US" i="1" dirty="0">
              <a:solidFill>
                <a:schemeClr val="accent1"/>
              </a:solidFill>
            </a:endParaRPr>
          </a:p>
          <a:p>
            <a:pPr marL="5486400" indent="0">
              <a:buNone/>
            </a:pPr>
            <a:endParaRPr lang="en-US" i="1" dirty="0">
              <a:solidFill>
                <a:schemeClr val="accent1"/>
              </a:solidFill>
            </a:endParaRPr>
          </a:p>
          <a:p>
            <a:pPr marL="548640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Facility operations are the greatest emitter of CO2!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0FD16BB-B3BE-A101-DE6D-8DF3916B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EB4724DF-08E4-F8CB-C5B9-E5E46EEE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CE0FFF-040B-403F-2768-E530739A8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81" r="18830" b="12067"/>
          <a:stretch/>
        </p:blipFill>
        <p:spPr>
          <a:xfrm>
            <a:off x="688975" y="4137025"/>
            <a:ext cx="3540211" cy="2120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174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 dirty="0"/>
              <a:t>Trinity’s Process and Progress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967069B-8171-BDC2-A5CE-636ACAE5B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3" y="1565275"/>
            <a:ext cx="11418887" cy="4949825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571750" algn="l"/>
              </a:tabLst>
            </a:pPr>
            <a:r>
              <a:rPr lang="en-US" sz="2800" b="1" dirty="0"/>
              <a:t>How much is a metric ton of CO2e? </a:t>
            </a:r>
            <a:endParaRPr lang="en-US" sz="28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0FD16BB-B3BE-A101-DE6D-8DF3916B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EB4724DF-08E4-F8CB-C5B9-E5E46EEE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2B446-568D-5161-A100-BAFF40A0B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491" y="2351087"/>
            <a:ext cx="5977766" cy="396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 dirty="0"/>
              <a:t>Trinity’s Process and Progress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3" y="1566001"/>
            <a:ext cx="9371948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Four-part Process (Commission)</a:t>
            </a:r>
          </a:p>
          <a:p>
            <a:r>
              <a:rPr lang="en-US" dirty="0"/>
              <a:t>Form a Green Team</a:t>
            </a:r>
          </a:p>
          <a:p>
            <a:r>
              <a:rPr lang="en-US" dirty="0"/>
              <a:t>Measure Our Carbon Footprint </a:t>
            </a:r>
          </a:p>
          <a:p>
            <a:r>
              <a:rPr lang="en-US" b="1" dirty="0">
                <a:solidFill>
                  <a:schemeClr val="accent1"/>
                </a:solidFill>
              </a:rPr>
              <a:t>Conduct an Energy Study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Energy for Purpose Audit (July 2022)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Develop a Plan for Carbon Neutrality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4183A902-8A44-A30B-BDEF-8328DAA1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0FC5F85-6DE7-5F99-1A0A-D232D46E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8DB8A1-A418-B95B-377D-355DC4C5E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306" y="2371851"/>
            <a:ext cx="2690729" cy="26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6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 dirty="0"/>
              <a:t>Trinity’s Energy Study and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565275"/>
            <a:ext cx="5684837" cy="4621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Energy for Purpose Study (July 2022)</a:t>
            </a:r>
          </a:p>
          <a:p>
            <a:r>
              <a:rPr lang="en-US" dirty="0"/>
              <a:t>Three-part focus </a:t>
            </a:r>
          </a:p>
          <a:p>
            <a:pPr lvl="1"/>
            <a:r>
              <a:rPr lang="en-US" i="1" dirty="0"/>
              <a:t>Energy Efficiency</a:t>
            </a:r>
          </a:p>
          <a:p>
            <a:pPr lvl="1"/>
            <a:r>
              <a:rPr lang="en-US" i="1" dirty="0"/>
              <a:t>Behavior</a:t>
            </a:r>
          </a:p>
          <a:p>
            <a:pPr lvl="1"/>
            <a:r>
              <a:rPr lang="en-US" i="1" dirty="0"/>
              <a:t>System operations</a:t>
            </a:r>
          </a:p>
          <a:p>
            <a:r>
              <a:rPr lang="en-US" dirty="0"/>
              <a:t>Analyze utility use and costs </a:t>
            </a:r>
          </a:p>
          <a:p>
            <a:r>
              <a:rPr lang="en-US" dirty="0"/>
              <a:t>Provide findings and recommendations for reduced and more efficient energy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CC07F29-18BC-FCA7-5C3C-E98ED497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F11FBDA-B962-FE52-4000-A6EBD4679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619F66-A65A-2EC1-60C6-0167F6D15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015" y="1697255"/>
            <a:ext cx="3563192" cy="451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54E80D-B6EA-6DFE-B7BC-0E9E5EB56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2" t="2110" r="2447" b="4979"/>
          <a:stretch/>
        </p:blipFill>
        <p:spPr>
          <a:xfrm>
            <a:off x="617033" y="2231968"/>
            <a:ext cx="7344247" cy="4088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 dirty="0"/>
              <a:t>Study Results: Use of Electricity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194DA0-8202-3CF9-F18E-5CBC9D707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3" y="1566001"/>
            <a:ext cx="9371948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12-Month Electricity Use (KWH): 2020-2021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2474FFC-5ECC-3FAB-8957-74F6D034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24854B-886F-67F4-BA1D-5C62B8519052}"/>
              </a:ext>
            </a:extLst>
          </p:cNvPr>
          <p:cNvSpPr/>
          <p:nvPr/>
        </p:nvSpPr>
        <p:spPr>
          <a:xfrm>
            <a:off x="8861929" y="3541712"/>
            <a:ext cx="2713037" cy="1111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32% of electricity is used for cooling</a:t>
            </a:r>
          </a:p>
        </p:txBody>
      </p:sp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 dirty="0"/>
              <a:t>Study Results: Use of Gas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194DA0-8202-3CF9-F18E-5CBC9D707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3" y="1566001"/>
            <a:ext cx="9371948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12-Month Gas Use (Therms): 2020-2021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09FA032-6EDE-F214-9A29-829221E5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7F61A-CE1F-0638-5A3A-ED14EE12C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14" b="7598"/>
          <a:stretch/>
        </p:blipFill>
        <p:spPr>
          <a:xfrm>
            <a:off x="617034" y="2231967"/>
            <a:ext cx="7344247" cy="4088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3810F0E-E088-1794-6A81-5FCB5262896F}"/>
              </a:ext>
            </a:extLst>
          </p:cNvPr>
          <p:cNvSpPr/>
          <p:nvPr/>
        </p:nvSpPr>
        <p:spPr>
          <a:xfrm>
            <a:off x="8861929" y="3541712"/>
            <a:ext cx="2713037" cy="1111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92% of gas is used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heating</a:t>
            </a:r>
          </a:p>
        </p:txBody>
      </p:sp>
    </p:spTree>
    <p:extLst>
      <p:ext uri="{BB962C8B-B14F-4D97-AF65-F5344CB8AC3E}">
        <p14:creationId xmlns:p14="http://schemas.microsoft.com/office/powerpoint/2010/main" val="19855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 dirty="0"/>
              <a:t>Study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3" y="1566001"/>
            <a:ext cx="9371948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affects energy use?</a:t>
            </a:r>
          </a:p>
          <a:p>
            <a:r>
              <a:rPr lang="en-US" dirty="0"/>
              <a:t>Building envelope (insulation, doors and windows, etc.) </a:t>
            </a:r>
          </a:p>
          <a:p>
            <a:r>
              <a:rPr lang="en-US" dirty="0"/>
              <a:t>Thermostats and controls</a:t>
            </a:r>
          </a:p>
          <a:p>
            <a:r>
              <a:rPr lang="en-US" dirty="0"/>
              <a:t>Occupancy </a:t>
            </a:r>
          </a:p>
          <a:p>
            <a:r>
              <a:rPr lang="en-US" dirty="0"/>
              <a:t>Weather conditions</a:t>
            </a:r>
          </a:p>
          <a:p>
            <a:r>
              <a:rPr lang="en-US" dirty="0"/>
              <a:t>Behavior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D996FC3-3383-A26D-5DBE-0DB3E29C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547C80C-CF4C-923E-C298-D2884C67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21BED5-62F2-C3B3-DFAE-4F869B570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60" t="25955" r="6710" b="18752"/>
          <a:stretch/>
        </p:blipFill>
        <p:spPr>
          <a:xfrm>
            <a:off x="6181919" y="3966220"/>
            <a:ext cx="5544093" cy="2269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476553-F64F-6B8D-F1F2-3CEC5B72B1CC}"/>
              </a:ext>
            </a:extLst>
          </p:cNvPr>
          <p:cNvSpPr txBox="1"/>
          <p:nvPr/>
        </p:nvSpPr>
        <p:spPr>
          <a:xfrm>
            <a:off x="6076950" y="3429000"/>
            <a:ext cx="575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Typical Electrical Use </a:t>
            </a:r>
          </a:p>
        </p:txBody>
      </p:sp>
    </p:spTree>
    <p:extLst>
      <p:ext uri="{BB962C8B-B14F-4D97-AF65-F5344CB8AC3E}">
        <p14:creationId xmlns:p14="http://schemas.microsoft.com/office/powerpoint/2010/main" val="26207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2" y="276225"/>
            <a:ext cx="11685587" cy="676275"/>
          </a:xfrm>
        </p:spPr>
        <p:txBody>
          <a:bodyPr>
            <a:normAutofit/>
          </a:bodyPr>
          <a:lstStyle/>
          <a:p>
            <a:r>
              <a:rPr lang="en-US" dirty="0"/>
              <a:t>Recommended Energy Reduction and Control Measures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3" y="1566001"/>
            <a:ext cx="9371948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ERCM No.1: Sequence Operations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Adapt a “Zone Strategy” </a:t>
            </a:r>
          </a:p>
          <a:p>
            <a:pPr marL="685800" lvl="1" indent="-228600"/>
            <a:r>
              <a:rPr lang="en-US" dirty="0"/>
              <a:t>Trinity has 9 HVAC Zones </a:t>
            </a:r>
          </a:p>
          <a:p>
            <a:pPr marL="685800" lvl="1" indent="-228600"/>
            <a:r>
              <a:rPr lang="en-US" dirty="0"/>
              <a:t>Operate HVAC only in used zones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Modify Scheduling</a:t>
            </a:r>
          </a:p>
          <a:p>
            <a:pPr marL="685800" lvl="1" indent="-228600"/>
            <a:r>
              <a:rPr lang="en-US" dirty="0"/>
              <a:t>Use the same zone for adjacent events/meetings</a:t>
            </a:r>
          </a:p>
          <a:p>
            <a:pPr marL="685800" lvl="1" indent="-228600"/>
            <a:r>
              <a:rPr lang="en-US" dirty="0"/>
              <a:t>Adapt or tighten schedules to optimize HVAC use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Modify Temperatures  </a:t>
            </a:r>
          </a:p>
          <a:p>
            <a:pPr marL="685800" lvl="1" indent="-228600"/>
            <a:r>
              <a:rPr lang="en-US" dirty="0"/>
              <a:t>66-70ºF for cooling</a:t>
            </a:r>
          </a:p>
          <a:p>
            <a:pPr marL="685800" lvl="1" indent="-228600"/>
            <a:r>
              <a:rPr lang="en-US" dirty="0"/>
              <a:t>72-76ºF for heating </a:t>
            </a:r>
          </a:p>
          <a:p>
            <a:pPr marL="685800" lvl="1" indent="-228600"/>
            <a:r>
              <a:rPr lang="en-US" dirty="0"/>
              <a:t>Potential savings $2,767 per year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5250D5F6-BEAE-0C3E-C3FF-BDA6C6BC01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3590434-F67B-063A-F443-619ADFA53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/>
              <a:t>Energy Audit – Trinity Episcopal  Cathedral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F74675-3946-A090-8E87-B224DCF5D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825" y="2690812"/>
            <a:ext cx="2857500" cy="19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5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fr-FR" dirty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3" y="1566001"/>
            <a:ext cx="9371948" cy="4620682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Project  Process </a:t>
            </a:r>
          </a:p>
          <a:p>
            <a:r>
              <a:rPr lang="en-US" dirty="0"/>
              <a:t>Carbon Footprint and Facility Assessment Results </a:t>
            </a:r>
          </a:p>
          <a:p>
            <a:r>
              <a:rPr lang="en-US" dirty="0"/>
              <a:t>Next Steps:  Creating a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76225"/>
            <a:ext cx="11447462" cy="676275"/>
          </a:xfrm>
        </p:spPr>
        <p:txBody>
          <a:bodyPr>
            <a:normAutofit/>
          </a:bodyPr>
          <a:lstStyle/>
          <a:p>
            <a:r>
              <a:rPr lang="en-US" dirty="0"/>
              <a:t>Recommended Energy Reduction and Control Measures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565275"/>
            <a:ext cx="5684837" cy="4621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ERCM No.2: Install Wi-Fi Thermostats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Replace 15 thermostats with Wi-Fi thermostats</a:t>
            </a:r>
          </a:p>
          <a:p>
            <a:pPr marL="685800" lvl="1" indent="-228600"/>
            <a:r>
              <a:rPr lang="en-US" dirty="0"/>
              <a:t>Enable centralized temperature control</a:t>
            </a:r>
          </a:p>
          <a:p>
            <a:pPr marL="685800" lvl="1" indent="-228600"/>
            <a:r>
              <a:rPr lang="en-US" dirty="0"/>
              <a:t>Supports sequencing of controls</a:t>
            </a:r>
          </a:p>
          <a:p>
            <a:pPr marL="685800" lvl="1" indent="-228600"/>
            <a:r>
              <a:rPr lang="en-US" dirty="0"/>
              <a:t>Prevents overrides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Cost </a:t>
            </a:r>
          </a:p>
          <a:p>
            <a:pPr marL="685800" lvl="1" indent="-228600"/>
            <a:r>
              <a:rPr lang="en-US" dirty="0"/>
              <a:t>$150/250 per thermostat</a:t>
            </a:r>
          </a:p>
          <a:p>
            <a:pPr marL="685800" lvl="1" indent="-228600"/>
            <a:r>
              <a:rPr lang="en-US" dirty="0"/>
              <a:t>PG&amp;E can offset cost by up to $75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A6D5EAA-41A2-AA80-8B0B-57741678B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C4E2CE8-CE19-4895-BB01-0734732E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461190F-D9C8-8430-987E-2493D2522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513113"/>
              </p:ext>
            </p:extLst>
          </p:nvPr>
        </p:nvGraphicFramePr>
        <p:xfrm>
          <a:off x="6276975" y="2523056"/>
          <a:ext cx="5381626" cy="2895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7068">
                  <a:extLst>
                    <a:ext uri="{9D8B030D-6E8A-4147-A177-3AD203B41FA5}">
                      <a16:colId xmlns:a16="http://schemas.microsoft.com/office/drawing/2014/main" val="4264617439"/>
                    </a:ext>
                  </a:extLst>
                </a:gridCol>
                <a:gridCol w="1185617">
                  <a:extLst>
                    <a:ext uri="{9D8B030D-6E8A-4147-A177-3AD203B41FA5}">
                      <a16:colId xmlns:a16="http://schemas.microsoft.com/office/drawing/2014/main" val="1906604120"/>
                    </a:ext>
                  </a:extLst>
                </a:gridCol>
                <a:gridCol w="1645569">
                  <a:extLst>
                    <a:ext uri="{9D8B030D-6E8A-4147-A177-3AD203B41FA5}">
                      <a16:colId xmlns:a16="http://schemas.microsoft.com/office/drawing/2014/main" val="684529657"/>
                    </a:ext>
                  </a:extLst>
                </a:gridCol>
                <a:gridCol w="1423372">
                  <a:extLst>
                    <a:ext uri="{9D8B030D-6E8A-4147-A177-3AD203B41FA5}">
                      <a16:colId xmlns:a16="http://schemas.microsoft.com/office/drawing/2014/main" val="1996594387"/>
                    </a:ext>
                  </a:extLst>
                </a:gridCol>
              </a:tblGrid>
              <a:tr h="57912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Savings for  ERMC 1 and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34994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ERMC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Savings /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Payback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327027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$3,000*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82399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$3.000*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060648"/>
                  </a:ext>
                </a:extLst>
              </a:tr>
              <a:tr h="579120"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Measures 1 and 2 must occur together to achieve total savings of $3,000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14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0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76225"/>
            <a:ext cx="11523662" cy="676275"/>
          </a:xfrm>
        </p:spPr>
        <p:txBody>
          <a:bodyPr>
            <a:normAutofit/>
          </a:bodyPr>
          <a:lstStyle/>
          <a:p>
            <a:r>
              <a:rPr lang="en-US" dirty="0"/>
              <a:t>Recommended Energy Reduction and Control Measures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565275"/>
            <a:ext cx="5446712" cy="4621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ERCM No.3: Replace HVAC Units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Replace 7 HVAC Units</a:t>
            </a:r>
          </a:p>
          <a:p>
            <a:pPr marL="685800" lvl="1" indent="-228600"/>
            <a:r>
              <a:rPr lang="en-US" dirty="0"/>
              <a:t>Trinity has 15 HVAC Units</a:t>
            </a:r>
          </a:p>
          <a:p>
            <a:pPr marL="685800" lvl="1" indent="-228600"/>
            <a:r>
              <a:rPr lang="en-US" dirty="0"/>
              <a:t>7 have outlived their useful lives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Benefits of Replacement</a:t>
            </a:r>
          </a:p>
          <a:p>
            <a:pPr marL="685800" lvl="1" indent="-228600"/>
            <a:r>
              <a:rPr lang="en-US" dirty="0"/>
              <a:t>Increased efficiency</a:t>
            </a:r>
          </a:p>
          <a:p>
            <a:pPr marL="685800" lvl="1" indent="-228600"/>
            <a:r>
              <a:rPr lang="en-US" dirty="0"/>
              <a:t>Enable Trinity to convert from gas to electric heat to support carbon neutrality</a:t>
            </a:r>
          </a:p>
          <a:p>
            <a:pPr marL="685800" lvl="1" indent="-228600"/>
            <a:r>
              <a:rPr lang="en-US" dirty="0"/>
              <a:t>Estimated savings of $10,500 year in fuel expense.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93251E3-2AB9-58F1-BDA6-00487DE17C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99D7BDF-724E-CFE8-972C-0877BAA3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F3543F-427B-DE49-9060-5678E8A2C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1637058"/>
            <a:ext cx="3315799" cy="430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2" y="276225"/>
            <a:ext cx="11590337" cy="676275"/>
          </a:xfrm>
        </p:spPr>
        <p:txBody>
          <a:bodyPr>
            <a:normAutofit/>
          </a:bodyPr>
          <a:lstStyle/>
          <a:p>
            <a:r>
              <a:rPr lang="en-US" dirty="0"/>
              <a:t>Recommended Energy Reduction and Control Measures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3" y="1210401"/>
            <a:ext cx="9371948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ERCM No.3: Replace HVAC Units - Continued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F5DD5F7A-9CA6-09DF-7232-35F282F0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A321494-F9C2-7409-4D27-5754DF308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0E8615C1-E2F5-8A63-ADCB-621303CDB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018195"/>
              </p:ext>
            </p:extLst>
          </p:nvPr>
        </p:nvGraphicFramePr>
        <p:xfrm>
          <a:off x="443865" y="1744611"/>
          <a:ext cx="6536055" cy="47638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50950">
                  <a:extLst>
                    <a:ext uri="{9D8B030D-6E8A-4147-A177-3AD203B41FA5}">
                      <a16:colId xmlns:a16="http://schemas.microsoft.com/office/drawing/2014/main" val="1703873623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4154936071"/>
                    </a:ext>
                  </a:extLst>
                </a:gridCol>
                <a:gridCol w="1795163">
                  <a:extLst>
                    <a:ext uri="{9D8B030D-6E8A-4147-A177-3AD203B41FA5}">
                      <a16:colId xmlns:a16="http://schemas.microsoft.com/office/drawing/2014/main" val="4213295810"/>
                    </a:ext>
                  </a:extLst>
                </a:gridCol>
                <a:gridCol w="1527792">
                  <a:extLst>
                    <a:ext uri="{9D8B030D-6E8A-4147-A177-3AD203B41FA5}">
                      <a16:colId xmlns:a16="http://schemas.microsoft.com/office/drawing/2014/main" val="3568750074"/>
                    </a:ext>
                  </a:extLst>
                </a:gridCol>
              </a:tblGrid>
              <a:tr h="429757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HVAC Units Recommended for Replacement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943582"/>
                  </a:ext>
                </a:extLst>
              </a:tr>
              <a:tr h="429757">
                <a:tc>
                  <a:txBody>
                    <a:bodyPr/>
                    <a:lstStyle/>
                    <a:p>
                      <a:pPr marL="182880" algn="l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Installed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61495"/>
                  </a:ext>
                </a:extLst>
              </a:tr>
              <a:tr h="429757">
                <a:tc>
                  <a:txBody>
                    <a:bodyPr/>
                    <a:lstStyle/>
                    <a:p>
                      <a:pPr marL="182880"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773792"/>
                  </a:ext>
                </a:extLst>
              </a:tr>
              <a:tr h="429757">
                <a:tc>
                  <a:txBody>
                    <a:bodyPr/>
                    <a:lstStyle/>
                    <a:p>
                      <a:pPr marL="182880"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157209"/>
                  </a:ext>
                </a:extLst>
              </a:tr>
              <a:tr h="429757">
                <a:tc>
                  <a:txBody>
                    <a:bodyPr/>
                    <a:lstStyle/>
                    <a:p>
                      <a:pPr marL="182880"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$22,5000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197985"/>
                  </a:ext>
                </a:extLst>
              </a:tr>
              <a:tr h="429757">
                <a:tc>
                  <a:txBody>
                    <a:bodyPr/>
                    <a:lstStyle/>
                    <a:p>
                      <a:pPr marL="182880"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820496"/>
                  </a:ext>
                </a:extLst>
              </a:tr>
              <a:tr h="429757">
                <a:tc>
                  <a:txBody>
                    <a:bodyPr/>
                    <a:lstStyle/>
                    <a:p>
                      <a:pPr marL="182880"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03859"/>
                  </a:ext>
                </a:extLst>
              </a:tr>
              <a:tr h="429757">
                <a:tc>
                  <a:txBody>
                    <a:bodyPr/>
                    <a:lstStyle/>
                    <a:p>
                      <a:pPr marL="182880"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408197"/>
                  </a:ext>
                </a:extLst>
              </a:tr>
              <a:tr h="466293">
                <a:tc>
                  <a:txBody>
                    <a:bodyPr/>
                    <a:lstStyle/>
                    <a:p>
                      <a:pPr marL="182880"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9782110"/>
                  </a:ext>
                </a:extLst>
              </a:tr>
              <a:tr h="429757">
                <a:tc>
                  <a:txBody>
                    <a:bodyPr/>
                    <a:lstStyle/>
                    <a:p>
                      <a:pPr marL="171450" indent="0" algn="l"/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1989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952107"/>
                  </a:ext>
                </a:extLst>
              </a:tr>
              <a:tr h="429757">
                <a:tc gridSpan="2">
                  <a:txBody>
                    <a:bodyPr/>
                    <a:lstStyle/>
                    <a:p>
                      <a:pPr marL="171450" indent="0" algn="l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$157,500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2940736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CFBB1075-F1AD-755C-1F20-A00A42770732}"/>
              </a:ext>
            </a:extLst>
          </p:cNvPr>
          <p:cNvSpPr/>
          <p:nvPr/>
        </p:nvSpPr>
        <p:spPr>
          <a:xfrm>
            <a:off x="8201026" y="3054350"/>
            <a:ext cx="3248022" cy="186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annual cost–savings of $10,500 enables payback in 11 years.</a:t>
            </a:r>
          </a:p>
        </p:txBody>
      </p:sp>
    </p:spTree>
    <p:extLst>
      <p:ext uri="{BB962C8B-B14F-4D97-AF65-F5344CB8AC3E}">
        <p14:creationId xmlns:p14="http://schemas.microsoft.com/office/powerpoint/2010/main" val="1932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2" y="276225"/>
            <a:ext cx="11495087" cy="676275"/>
          </a:xfrm>
        </p:spPr>
        <p:txBody>
          <a:bodyPr>
            <a:normAutofit/>
          </a:bodyPr>
          <a:lstStyle/>
          <a:p>
            <a:r>
              <a:rPr lang="en-US" dirty="0"/>
              <a:t>Recommended Energy Reduction and Control Measures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565275"/>
            <a:ext cx="5970587" cy="4621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ERCM No.4: Replace Lighting with LEDs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Inefficient Lighting/Lamp Types Throughout Campus </a:t>
            </a:r>
          </a:p>
          <a:p>
            <a:pPr marL="685800" lvl="1" indent="-228600"/>
            <a:r>
              <a:rPr lang="en-US" dirty="0"/>
              <a:t>Many lights and lamps no longer manufactured </a:t>
            </a:r>
          </a:p>
          <a:p>
            <a:pPr marL="685800" lvl="1" indent="-228600"/>
            <a:r>
              <a:rPr lang="en-US" dirty="0"/>
              <a:t>Utility companies recommend replacing models to enhance efficiency.</a:t>
            </a:r>
          </a:p>
          <a:p>
            <a:pPr marL="685800" lvl="1" indent="-228600"/>
            <a:r>
              <a:rPr lang="en-US" dirty="0"/>
              <a:t>Replace with 2-lamp 13 or 15 walt LED linear fluorescents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Benefits of Replacement </a:t>
            </a:r>
          </a:p>
          <a:p>
            <a:pPr marL="685800" lvl="1" indent="-228600"/>
            <a:r>
              <a:rPr lang="en-US" dirty="0"/>
              <a:t>Decreased energy consumption (up to 80% less energy) </a:t>
            </a:r>
          </a:p>
          <a:p>
            <a:pPr marL="685800" lvl="1" indent="-228600"/>
            <a:r>
              <a:rPr lang="en-US" dirty="0"/>
              <a:t>Increased lifetime (5X longer life)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CC3D3C43-864C-32D8-F360-59757EB1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B9115A6-7602-0310-5650-7415A5BB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5911A2-E86B-BE35-9CB8-A49C3984A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92734">
            <a:off x="8293288" y="3070588"/>
            <a:ext cx="2571750" cy="25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DB9F53-2524-68F4-821E-8FBCD4177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264" y="2015335"/>
            <a:ext cx="1903918" cy="191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4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2" y="276225"/>
            <a:ext cx="11380787" cy="676275"/>
          </a:xfrm>
        </p:spPr>
        <p:txBody>
          <a:bodyPr>
            <a:normAutofit/>
          </a:bodyPr>
          <a:lstStyle/>
          <a:p>
            <a:r>
              <a:rPr lang="en-US" dirty="0"/>
              <a:t>Recommended Energy Reduction and Control Measures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3" y="1566001"/>
            <a:ext cx="9371948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ERCM No.4: Replace Lighting with LEDs - Continued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445DAF97-4259-CB30-F1F1-8C90B502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9E67BB9-53F9-5FD8-7970-760AEC1F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461190F-D9C8-8430-987E-2493D2522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821657"/>
              </p:ext>
            </p:extLst>
          </p:nvPr>
        </p:nvGraphicFramePr>
        <p:xfrm>
          <a:off x="454024" y="2198493"/>
          <a:ext cx="9813926" cy="268332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55318">
                  <a:extLst>
                    <a:ext uri="{9D8B030D-6E8A-4147-A177-3AD203B41FA5}">
                      <a16:colId xmlns:a16="http://schemas.microsoft.com/office/drawing/2014/main" val="4264617439"/>
                    </a:ext>
                  </a:extLst>
                </a:gridCol>
                <a:gridCol w="2162089">
                  <a:extLst>
                    <a:ext uri="{9D8B030D-6E8A-4147-A177-3AD203B41FA5}">
                      <a16:colId xmlns:a16="http://schemas.microsoft.com/office/drawing/2014/main" val="1906604120"/>
                    </a:ext>
                  </a:extLst>
                </a:gridCol>
                <a:gridCol w="3000860">
                  <a:extLst>
                    <a:ext uri="{9D8B030D-6E8A-4147-A177-3AD203B41FA5}">
                      <a16:colId xmlns:a16="http://schemas.microsoft.com/office/drawing/2014/main" val="684529657"/>
                    </a:ext>
                  </a:extLst>
                </a:gridCol>
                <a:gridCol w="142178">
                  <a:extLst>
                    <a:ext uri="{9D8B030D-6E8A-4147-A177-3AD203B41FA5}">
                      <a16:colId xmlns:a16="http://schemas.microsoft.com/office/drawing/2014/main" val="1996594387"/>
                    </a:ext>
                  </a:extLst>
                </a:gridCol>
                <a:gridCol w="2453481">
                  <a:extLst>
                    <a:ext uri="{9D8B030D-6E8A-4147-A177-3AD203B41FA5}">
                      <a16:colId xmlns:a16="http://schemas.microsoft.com/office/drawing/2014/main" val="990658202"/>
                    </a:ext>
                  </a:extLst>
                </a:gridCol>
              </a:tblGrid>
              <a:tr h="447221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and Proposed Lighting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349942"/>
                  </a:ext>
                </a:extLst>
              </a:tr>
              <a:tr h="44722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Fixtures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Lamp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Replacement  Lamp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327027"/>
                  </a:ext>
                </a:extLst>
              </a:tr>
              <a:tr h="44722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60-watt Inc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8-watt LED equivalent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823994"/>
                  </a:ext>
                </a:extLst>
              </a:tr>
              <a:tr h="44722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32-watt T8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13-watt LED equivalent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$5,300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060648"/>
                  </a:ext>
                </a:extLst>
              </a:tr>
              <a:tr h="44722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40-watt T12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13-watt LED equivalent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14976"/>
                  </a:ext>
                </a:extLst>
              </a:tr>
              <a:tr h="447221">
                <a:tc gridSpan="4"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$5,410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612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85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76225"/>
            <a:ext cx="11580812" cy="676275"/>
          </a:xfrm>
        </p:spPr>
        <p:txBody>
          <a:bodyPr>
            <a:normAutofit/>
          </a:bodyPr>
          <a:lstStyle/>
          <a:p>
            <a:r>
              <a:rPr lang="en-US" dirty="0"/>
              <a:t>Recommended Energy Reduction and Control Measures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3" y="1566001"/>
            <a:ext cx="9371948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ERCM No.5: Building Envelope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Proposed Maintenance, Retrofits, Improvements</a:t>
            </a:r>
          </a:p>
          <a:p>
            <a:pPr marL="685800" lvl="1" indent="-228600"/>
            <a:r>
              <a:rPr lang="en-US" dirty="0"/>
              <a:t>Doors:  Upgrade weather stripping ($350)</a:t>
            </a:r>
          </a:p>
          <a:p>
            <a:pPr marL="685800" lvl="1" indent="-228600"/>
            <a:r>
              <a:rPr lang="en-US" dirty="0"/>
              <a:t>Insulation:  50% ceilings on top floor lack insulation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1DA503E2-1284-94C4-305E-EF6E8BF67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8FEA2F4-7BB4-CD79-CD30-70A9946E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612D61-5503-C9BC-0C08-3B96567C4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137" y="1659553"/>
            <a:ext cx="3384545" cy="43753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02F5B7-3D66-5CE2-C32D-D3AA85871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90" y="3532919"/>
            <a:ext cx="5458409" cy="22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9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76225"/>
            <a:ext cx="11485562" cy="676275"/>
          </a:xfrm>
        </p:spPr>
        <p:txBody>
          <a:bodyPr>
            <a:normAutofit/>
          </a:bodyPr>
          <a:lstStyle/>
          <a:p>
            <a:r>
              <a:rPr lang="en-US" dirty="0"/>
              <a:t>Recommended Energy Reduction and Control Measures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565275"/>
            <a:ext cx="9904412" cy="4621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ERCM No.6: Low-Cost Opportunities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Lights		Turn off lights/install censors/modify behavior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Water		From 1400 to 1200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Plug Load		Install 5 adaptors ($20/each)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Commodes 	When replaced, install low-flow units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Awareness 	Provide ongoing education to staff and facility users.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68D12843-D454-AA40-16E3-EF3B55AEE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2C2271A-B649-E0E2-2EAD-44036A9A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167EC9-CCFC-308F-E21A-4994F59C2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557" y="4528503"/>
            <a:ext cx="2400280" cy="173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7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 dirty="0"/>
              <a:t>Trinity Study - Summary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A1DBBB5C-C201-4370-41EE-57EADB9679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276764"/>
              </p:ext>
            </p:extLst>
          </p:nvPr>
        </p:nvGraphicFramePr>
        <p:xfrm>
          <a:off x="396081" y="1343025"/>
          <a:ext cx="11399837" cy="49741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60462">
                  <a:extLst>
                    <a:ext uri="{9D8B030D-6E8A-4147-A177-3AD203B41FA5}">
                      <a16:colId xmlns:a16="http://schemas.microsoft.com/office/drawing/2014/main" val="1251521246"/>
                    </a:ext>
                  </a:extLst>
                </a:gridCol>
                <a:gridCol w="1119505">
                  <a:extLst>
                    <a:ext uri="{9D8B030D-6E8A-4147-A177-3AD203B41FA5}">
                      <a16:colId xmlns:a16="http://schemas.microsoft.com/office/drawing/2014/main" val="708644975"/>
                    </a:ext>
                  </a:extLst>
                </a:gridCol>
                <a:gridCol w="4613447">
                  <a:extLst>
                    <a:ext uri="{9D8B030D-6E8A-4147-A177-3AD203B41FA5}">
                      <a16:colId xmlns:a16="http://schemas.microsoft.com/office/drawing/2014/main" val="2552562387"/>
                    </a:ext>
                  </a:extLst>
                </a:gridCol>
                <a:gridCol w="1597330">
                  <a:extLst>
                    <a:ext uri="{9D8B030D-6E8A-4147-A177-3AD203B41FA5}">
                      <a16:colId xmlns:a16="http://schemas.microsoft.com/office/drawing/2014/main" val="122130988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843375602"/>
                    </a:ext>
                  </a:extLst>
                </a:gridCol>
                <a:gridCol w="1508918">
                  <a:extLst>
                    <a:ext uri="{9D8B030D-6E8A-4147-A177-3AD203B41FA5}">
                      <a16:colId xmlns:a16="http://schemas.microsoft.com/office/drawing/2014/main" val="445927878"/>
                    </a:ext>
                  </a:extLst>
                </a:gridCol>
              </a:tblGrid>
              <a:tr h="493616">
                <a:tc gridSpan="6"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 of Energy Cost Reduction Measures for Trinity Cathedral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470436"/>
                  </a:ext>
                </a:extLst>
              </a:tr>
              <a:tr h="62715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indent="0">
                        <a:tabLst>
                          <a:tab pos="111125" algn="l"/>
                        </a:tabLst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</a:p>
                    <a:p>
                      <a:pPr marL="0" indent="0"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Savings </a:t>
                      </a:r>
                    </a:p>
                    <a:p>
                      <a:pPr marL="457200" indent="-45720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Payback </a:t>
                      </a:r>
                    </a:p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(Years)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839782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&amp; 2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sequence of operations (controls)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628858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 older HVAC Units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$157,500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546228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 older lamps with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3275" indent="-803275"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$5,410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94928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Weather strip doors, windows and insulation in 2</a:t>
                      </a:r>
                      <a:r>
                        <a:rPr lang="en-US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Flr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63248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Pursue reduce water temperatures, turn of lights, install plug  load adaptors, etc.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6397770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$171,260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$15,367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22325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80E415D-4979-3CAE-3820-224AE4F6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FD16A66C-60FA-E204-59FD-42251352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</p:spTree>
    <p:extLst>
      <p:ext uri="{BB962C8B-B14F-4D97-AF65-F5344CB8AC3E}">
        <p14:creationId xmlns:p14="http://schemas.microsoft.com/office/powerpoint/2010/main" val="1281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/>
              <a:t>What’s Next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3" y="1566001"/>
            <a:ext cx="5580822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Four-part Process (Commission)</a:t>
            </a:r>
          </a:p>
          <a:p>
            <a:r>
              <a:rPr lang="en-US" dirty="0"/>
              <a:t>Form a Green Team</a:t>
            </a:r>
          </a:p>
          <a:p>
            <a:r>
              <a:rPr lang="en-US" dirty="0"/>
              <a:t>Measure our Carbon Footprint</a:t>
            </a:r>
          </a:p>
          <a:p>
            <a:r>
              <a:rPr lang="en-US" dirty="0"/>
              <a:t>Conduct an Energy Study</a:t>
            </a:r>
          </a:p>
          <a:p>
            <a:r>
              <a:rPr lang="en-US" b="1" dirty="0">
                <a:solidFill>
                  <a:schemeClr val="accent1"/>
                </a:solidFill>
              </a:rPr>
              <a:t>Develop a Plan for Carbon Neutrality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D2EE4F6-9B87-99CE-EE39-D71021D4CE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C6D8D0C-E39C-7351-06C9-2B71EC7A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/>
              <a:t>Energy Audit – Trinity Episcopal  Cathedral 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57472D-8F76-F42A-DE67-D8AE83134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87" y="2595575"/>
            <a:ext cx="3307494" cy="2200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00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 dirty="0"/>
              <a:t>Thought, Prayer, and Planning!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3" y="1566001"/>
            <a:ext cx="9371948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Step 1: Review What We Know</a:t>
            </a:r>
          </a:p>
          <a:p>
            <a:r>
              <a:rPr lang="en-US" dirty="0"/>
              <a:t>IPL Carbon Emission Categories</a:t>
            </a:r>
          </a:p>
          <a:p>
            <a:pPr lvl="1"/>
            <a:r>
              <a:rPr lang="en-US" dirty="0"/>
              <a:t>Facility Operations</a:t>
            </a:r>
          </a:p>
          <a:p>
            <a:pPr lvl="1"/>
            <a:r>
              <a:rPr lang="en-US" dirty="0"/>
              <a:t>Transportation </a:t>
            </a:r>
          </a:p>
          <a:p>
            <a:pPr lvl="1"/>
            <a:r>
              <a:rPr lang="en-US" dirty="0"/>
              <a:t>Food </a:t>
            </a:r>
          </a:p>
          <a:p>
            <a:pPr lvl="1"/>
            <a:r>
              <a:rPr lang="en-US" dirty="0"/>
              <a:t>Procurement </a:t>
            </a:r>
          </a:p>
          <a:p>
            <a:r>
              <a:rPr lang="en-US" dirty="0" err="1"/>
              <a:t>EfP</a:t>
            </a:r>
            <a:r>
              <a:rPr lang="en-US" dirty="0"/>
              <a:t> Facility Recommendations</a:t>
            </a:r>
          </a:p>
          <a:p>
            <a:r>
              <a:rPr lang="en-US" dirty="0"/>
              <a:t>Other Considerations</a:t>
            </a:r>
          </a:p>
          <a:p>
            <a:pPr lvl="1"/>
            <a:r>
              <a:rPr lang="en-US" dirty="0"/>
              <a:t>Planned facility improvements</a:t>
            </a:r>
          </a:p>
          <a:p>
            <a:pPr lvl="1"/>
            <a:r>
              <a:rPr lang="en-US" dirty="0"/>
              <a:t>Behavior changes since COVID-19 </a:t>
            </a:r>
          </a:p>
          <a:p>
            <a:pPr lvl="2"/>
            <a:r>
              <a:rPr lang="en-US" i="1" dirty="0"/>
              <a:t>(e.g., Zoom v. in-person, gathering and meals, etc.)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C16DB46A-47EB-AE27-6671-C3E27235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D7418BA-B101-6E19-90AB-E999B63C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3BC291-DCCB-8F70-9B5F-F267F9469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358" y="2652065"/>
            <a:ext cx="4067447" cy="227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fr-FR" dirty="0"/>
              <a:t>Project Background: </a:t>
            </a:r>
            <a:r>
              <a:rPr lang="en-US" dirty="0"/>
              <a:t>Creation</a:t>
            </a:r>
            <a:r>
              <a:rPr lang="fr-FR" dirty="0"/>
              <a:t> Care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565275"/>
            <a:ext cx="6142037" cy="4621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Church Covenant for the Care of Creation</a:t>
            </a:r>
          </a:p>
          <a:p>
            <a:r>
              <a:rPr lang="en-US" dirty="0"/>
              <a:t>Loving formation</a:t>
            </a:r>
          </a:p>
          <a:p>
            <a:r>
              <a:rPr lang="en-US" dirty="0"/>
              <a:t>Liberating advocacy</a:t>
            </a:r>
          </a:p>
          <a:p>
            <a:r>
              <a:rPr lang="en-US" dirty="0"/>
              <a:t>Life-giving conservation as individuals, congregations, ministries, and dioceses.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8E119D-AD84-EA31-068F-15776DD72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912" y="2751931"/>
            <a:ext cx="1914525" cy="2390775"/>
          </a:xfrm>
          <a:prstGeom prst="rect">
            <a:avLst/>
          </a:prstGeom>
        </p:spPr>
      </p:pic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015061CB-F98E-5AB6-26F5-3109DF4989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4025" y="6629400"/>
            <a:ext cx="1000125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0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 dirty="0"/>
              <a:t>Thought, Prayer, and Planning!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565275"/>
            <a:ext cx="6227762" cy="4621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Step 2: Consider Mission, Goals, and Values</a:t>
            </a:r>
          </a:p>
          <a:p>
            <a:r>
              <a:rPr lang="en-US" dirty="0"/>
              <a:t>Identify church missions and ministries, for example: </a:t>
            </a:r>
          </a:p>
          <a:p>
            <a:pPr lvl="1"/>
            <a:r>
              <a:rPr lang="en-US" dirty="0"/>
              <a:t>Liturgy and Worship</a:t>
            </a:r>
          </a:p>
          <a:p>
            <a:pPr lvl="1"/>
            <a:r>
              <a:rPr lang="en-US" dirty="0"/>
              <a:t>Community Outreach </a:t>
            </a:r>
          </a:p>
          <a:p>
            <a:pPr lvl="1"/>
            <a:r>
              <a:rPr lang="en-US" dirty="0"/>
              <a:t>Spiritual Formation and Education </a:t>
            </a:r>
          </a:p>
          <a:p>
            <a:r>
              <a:rPr lang="en-US" dirty="0"/>
              <a:t>Would any of the reports/recommendations or creation care goals affect your mission and ministry? </a:t>
            </a:r>
          </a:p>
          <a:p>
            <a:pPr lvl="1"/>
            <a:r>
              <a:rPr lang="en-US" dirty="0"/>
              <a:t>In-person gathering v. zoom meeting </a:t>
            </a:r>
          </a:p>
          <a:p>
            <a:pPr lvl="1"/>
            <a:r>
              <a:rPr lang="en-US" dirty="0"/>
              <a:t>Paper v. electronic communication</a:t>
            </a:r>
          </a:p>
          <a:p>
            <a:pPr lvl="1"/>
            <a:r>
              <a:rPr lang="en-US" dirty="0"/>
              <a:t>Community meals and outreach and dietary choices.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97E86E26-8ED2-1E4B-AE38-4754E6F602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42EA9FD-94CF-66CA-F8FE-2D7BE441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1E6FB6-1A6E-5A2A-F6EB-42344C1F0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587" y="4515433"/>
            <a:ext cx="3515475" cy="1944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18A0C1-1BA0-0BBE-22F8-1CFC2289E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588" y="1255320"/>
            <a:ext cx="3515474" cy="31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3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 dirty="0"/>
              <a:t>Thought, Prayer, and Planning!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565275"/>
            <a:ext cx="6122987" cy="4621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Step 2: Consider Mission, Goals, and Values </a:t>
            </a:r>
          </a:p>
          <a:p>
            <a:r>
              <a:rPr lang="en-US" dirty="0"/>
              <a:t>If conflicts arise, consider….</a:t>
            </a:r>
          </a:p>
          <a:p>
            <a:pPr lvl="1"/>
            <a:r>
              <a:rPr lang="en-US" dirty="0"/>
              <a:t>Can we adapt ministries/practices  to further Creation Care goals (e.g., schedules and formats)?  </a:t>
            </a:r>
          </a:p>
          <a:p>
            <a:pPr lvl="1"/>
            <a:r>
              <a:rPr lang="en-US" dirty="0"/>
              <a:t>Provide carbon offsets for targeted missions and ministries?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50FDCAA6-F46C-21FA-1A8B-1FB4006A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65F3967-6696-8E28-0B22-92F1D3AE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D65536-93FA-96DD-E0FE-5B70B1EBD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712" y="2378486"/>
            <a:ext cx="2902926" cy="26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 dirty="0"/>
              <a:t>Thought, Prayer, and Planning!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3" y="1566001"/>
            <a:ext cx="9371948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Step 3: Identify Creation Care Goals and Priorities</a:t>
            </a:r>
          </a:p>
          <a:p>
            <a:r>
              <a:rPr lang="en-US" dirty="0"/>
              <a:t>Identify specific goals and timeframes</a:t>
            </a:r>
          </a:p>
          <a:p>
            <a:pPr lvl="1"/>
            <a:r>
              <a:rPr lang="en-US" dirty="0"/>
              <a:t>Short-range goals (Present to 1 year:  2023-24)</a:t>
            </a:r>
          </a:p>
          <a:p>
            <a:pPr lvl="1"/>
            <a:r>
              <a:rPr lang="en-US" dirty="0"/>
              <a:t>Mid-range goals (Years 2 to 4: 2025-28)</a:t>
            </a:r>
          </a:p>
          <a:p>
            <a:pPr lvl="1"/>
            <a:r>
              <a:rPr lang="en-US" dirty="0"/>
              <a:t>Long-range goals (&gt;5 years:  2029 and beyond)</a:t>
            </a:r>
          </a:p>
          <a:p>
            <a:r>
              <a:rPr lang="en-US" dirty="0"/>
              <a:t>Create a budget for each goal </a:t>
            </a:r>
          </a:p>
          <a:p>
            <a:r>
              <a:rPr lang="en-US" dirty="0"/>
              <a:t>Consider available funding resources (grants)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247C6EAD-9931-1A6D-D9E5-D34D89D3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D2CC88C-E943-FBD3-8FF0-25C50E05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105E2-7DFC-0094-17BE-00995AD6E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643" y="1683207"/>
            <a:ext cx="1738899" cy="2438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D61C38-4DCD-5D3A-1D5D-9F9292C18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284" y="1995009"/>
            <a:ext cx="1846385" cy="1846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A2E3B5-3331-1B6A-6F2A-E58A3ECFD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778" y="4083387"/>
            <a:ext cx="2020902" cy="202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 dirty="0"/>
              <a:t>Thought, Prayer, and Planning!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565275"/>
            <a:ext cx="7123112" cy="4621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Step 4: Allocate Resources and Budgets</a:t>
            </a:r>
          </a:p>
          <a:p>
            <a:r>
              <a:rPr lang="en-US" dirty="0"/>
              <a:t>Work closely with vestry and staff </a:t>
            </a:r>
          </a:p>
          <a:p>
            <a:r>
              <a:rPr lang="en-US" dirty="0"/>
              <a:t>Incorporate creation care measures into annual budget and facilities planning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Step 5: Document and Share Progress!</a:t>
            </a:r>
          </a:p>
          <a:p>
            <a:r>
              <a:rPr lang="en-US" dirty="0"/>
              <a:t>Document creation care meetings and decisions</a:t>
            </a:r>
          </a:p>
          <a:p>
            <a:r>
              <a:rPr lang="en-US" dirty="0"/>
              <a:t>Document vendor conversations </a:t>
            </a:r>
          </a:p>
          <a:p>
            <a:r>
              <a:rPr lang="en-US" dirty="0"/>
              <a:t>Track progress—including challenges and delays!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98FAB459-0D27-BC3D-D027-C5A8853E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5FFF57-287E-8A57-0D08-90AC0EAB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298327-7376-4283-FF31-04FE12360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596" y="2466975"/>
            <a:ext cx="3485344" cy="23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5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 dirty="0"/>
              <a:t>Thought, Prayer, and Planning!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2" y="1565275"/>
            <a:ext cx="6946371" cy="4621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Step 5: Document and Share Progress – </a:t>
            </a:r>
            <a:r>
              <a:rPr lang="en-US" b="1" i="1" dirty="0"/>
              <a:t>continued</a:t>
            </a:r>
            <a:r>
              <a:rPr lang="en-US" b="1" dirty="0"/>
              <a:t> </a:t>
            </a:r>
          </a:p>
          <a:p>
            <a:r>
              <a:rPr lang="en-US" dirty="0"/>
              <a:t>Provide regular opportunities for prayer and sharing</a:t>
            </a:r>
          </a:p>
          <a:p>
            <a:r>
              <a:rPr lang="en-US" dirty="0"/>
              <a:t>Make creation care an agenda item across ministries </a:t>
            </a:r>
          </a:p>
          <a:p>
            <a:r>
              <a:rPr lang="en-US" dirty="0"/>
              <a:t>Reach out to other congregations to compare notes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B8FDBEA-398E-A74E-7736-7DF5FA30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B270D50-D2A1-3FB9-3FD6-4A70D2B9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1FDFD2-DAE7-E35C-4835-9F9BC3D2A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385" y="2609056"/>
            <a:ext cx="3799579" cy="2127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621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 dirty="0"/>
              <a:t>Tools From the Commission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3" y="1566001"/>
            <a:ext cx="5020013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Planning Tools </a:t>
            </a:r>
          </a:p>
          <a:p>
            <a:r>
              <a:rPr lang="en-US" dirty="0"/>
              <a:t>Templates for data sharing and planning</a:t>
            </a:r>
          </a:p>
          <a:p>
            <a:r>
              <a:rPr lang="en-US" dirty="0"/>
              <a:t>Finance/funding resources</a:t>
            </a:r>
          </a:p>
          <a:p>
            <a:r>
              <a:rPr lang="en-US" dirty="0"/>
              <a:t>Educational resources on climate care and carbon neutrality</a:t>
            </a:r>
          </a:p>
          <a:p>
            <a:r>
              <a:rPr lang="en-US" dirty="0"/>
              <a:t>A network of dedicated partners to call!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52F3AC0-6E35-966F-A170-85F3FFA9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F145401-14BD-B0F1-4BE0-CA5DFC71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A34B0-795F-107C-ACD3-1012A4229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656" y="1286366"/>
            <a:ext cx="4621169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4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9B821-9726-5E3A-94FC-D2F22566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 dirty="0"/>
              <a:t>And Remember…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E39F5-DBB0-40CB-2E1A-53CF986EA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494" y="5581650"/>
            <a:ext cx="9371012" cy="604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chemeClr val="accent1"/>
                </a:solidFill>
              </a:rPr>
              <a:t>We’re in this together!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358DD-EC5A-DD40-DA3D-42CE641E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B7FDD-50CB-ABE8-5BFC-8C22BDCBA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43F7D43-F2B8-0C27-4EFD-9A869CBD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BDB32C-A651-E218-5A90-5FBDF9D1C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447" y="1710783"/>
            <a:ext cx="2535018" cy="3581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8861C4-65C5-C259-9301-80E6432CC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978" y="1710783"/>
            <a:ext cx="2698188" cy="3377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2CB01C-5315-0921-FCA3-4B7DAC1D1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139" y="1506599"/>
            <a:ext cx="2535018" cy="380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 dirty="0"/>
              <a:t>Project Background:  Creation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565275"/>
            <a:ext cx="5875337" cy="4621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Climate Action and Environmental Justice  </a:t>
            </a:r>
          </a:p>
          <a:p>
            <a:r>
              <a:rPr lang="en-US" dirty="0"/>
              <a:t>Respect for  God’s Creation  </a:t>
            </a:r>
          </a:p>
          <a:p>
            <a:r>
              <a:rPr lang="en-US" dirty="0"/>
              <a:t>Catastrophic effects of climate change</a:t>
            </a:r>
          </a:p>
          <a:p>
            <a:r>
              <a:rPr lang="en-US" dirty="0"/>
              <a:t>Disproportionate effects on the poor and marginalized</a:t>
            </a:r>
          </a:p>
          <a:p>
            <a:r>
              <a:rPr lang="en-US" dirty="0"/>
              <a:t>Increased social disparity</a:t>
            </a:r>
          </a:p>
          <a:p>
            <a:r>
              <a:rPr lang="en-US" dirty="0"/>
              <a:t>Global instability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AED309F7-1F30-56BE-E044-9F9BB52A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6B3BD4D-7BE9-9936-926D-212987967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EDD76B-8542-C66C-3F0E-0749A02F7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999" y="1565275"/>
            <a:ext cx="2877561" cy="1902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76FDEB-043D-00ED-10E1-F871D96DC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13" y="3245480"/>
            <a:ext cx="2800220" cy="1690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F08A17-3D62-43BC-E016-CFAA18119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626" y="4372346"/>
            <a:ext cx="3052211" cy="19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2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11265978" cy="676413"/>
          </a:xfrm>
        </p:spPr>
        <p:txBody>
          <a:bodyPr>
            <a:normAutofit/>
          </a:bodyPr>
          <a:lstStyle/>
          <a:p>
            <a:r>
              <a:rPr lang="fr-FR" dirty="0"/>
              <a:t>Project Background:  National Church and </a:t>
            </a:r>
            <a:r>
              <a:rPr lang="fr-FR" dirty="0" err="1"/>
              <a:t>Creation</a:t>
            </a:r>
            <a:r>
              <a:rPr lang="fr-FR" dirty="0"/>
              <a:t> Care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3" y="1566001"/>
            <a:ext cx="9371948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General Convention Resolution A-087 (2022)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“Commit to goal of Net Carbon Neutrality in operations by 2030”</a:t>
            </a:r>
          </a:p>
          <a:p>
            <a:endParaRPr lang="en-US" dirty="0"/>
          </a:p>
          <a:p>
            <a:r>
              <a:rPr lang="en-US" dirty="0"/>
              <a:t>Reducing emissions from travel</a:t>
            </a:r>
          </a:p>
          <a:p>
            <a:r>
              <a:rPr lang="en-US" dirty="0"/>
              <a:t>Reducing energy use</a:t>
            </a:r>
          </a:p>
          <a:p>
            <a:r>
              <a:rPr lang="en-US" dirty="0"/>
              <a:t>Increasing energy efficiency</a:t>
            </a:r>
          </a:p>
          <a:p>
            <a:r>
              <a:rPr lang="en-US" dirty="0"/>
              <a:t>Purchasing offsets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D8A44981-9DE5-A7E4-A81F-6E7181677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E323FF1-C3A3-8FA5-3A0C-EA2A04E4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2552A2-1F5F-1F8E-8EEB-4CD074A87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830" y="3429000"/>
            <a:ext cx="44005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Background:  Diocese of Northern California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565275"/>
            <a:ext cx="6627812" cy="4621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General Convention Resolution A-087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“Identify Path to Carbon Neutrality by 2030”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Congregations to: </a:t>
            </a:r>
          </a:p>
          <a:p>
            <a:r>
              <a:rPr lang="en-US" dirty="0"/>
              <a:t>Study and pray discern how the Spirit is leading us to address climate change</a:t>
            </a:r>
          </a:p>
          <a:p>
            <a:r>
              <a:rPr lang="en-US" dirty="0"/>
              <a:t>Conduct a facility needs assessment</a:t>
            </a:r>
          </a:p>
          <a:p>
            <a:r>
              <a:rPr lang="en-US" dirty="0"/>
              <a:t>Identify actions needed to become carbon neutral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Diocesan Commission on the Environment to provide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EB351C39-1698-8C5D-D047-4004D38E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806E3E9-3FCE-4E10-545D-B12DAA906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16A44-0E95-9537-0A25-D994D3D81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652" y="2373269"/>
            <a:ext cx="3723670" cy="259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0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 dirty="0"/>
              <a:t>Background: What is Carbon Neutrality?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565275"/>
            <a:ext cx="5932487" cy="4621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Carbon Neutrality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A balance between the carbon emitted by a facility and the amount of carbon that is absorbed or removed from the atmosphere using offsets.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A two-part equation: </a:t>
            </a:r>
          </a:p>
          <a:p>
            <a:r>
              <a:rPr lang="en-US" dirty="0"/>
              <a:t>Reducing carbon emissions </a:t>
            </a:r>
          </a:p>
          <a:p>
            <a:r>
              <a:rPr lang="en-US" dirty="0"/>
              <a:t>Providing offsets to account for the difference (plant trees, purchase carbon credits, etc.)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006BA9D-71BD-2887-0E16-0E2AAE3932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83737-5D8B-6660-4548-F591CBAF2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040" y="2821304"/>
            <a:ext cx="4244504" cy="2106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AE91452-0A50-0622-290C-CB921C3482F2}"/>
              </a:ext>
            </a:extLst>
          </p:cNvPr>
          <p:cNvSpPr txBox="1">
            <a:spLocks/>
          </p:cNvSpPr>
          <p:nvPr/>
        </p:nvSpPr>
        <p:spPr>
          <a:xfrm>
            <a:off x="2952750" y="6629400"/>
            <a:ext cx="914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Energy Audit – Trinity Episcopal  Cathedral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6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2" y="276225"/>
            <a:ext cx="11152187" cy="676275"/>
          </a:xfrm>
        </p:spPr>
        <p:txBody>
          <a:bodyPr>
            <a:normAutofit/>
          </a:bodyPr>
          <a:lstStyle/>
          <a:p>
            <a:r>
              <a:rPr lang="en-US" dirty="0"/>
              <a:t>Project Background: Commission on the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565275"/>
            <a:ext cx="5170487" cy="4621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Commission Objectives</a:t>
            </a:r>
          </a:p>
          <a:p>
            <a:r>
              <a:rPr lang="en-US" dirty="0"/>
              <a:t>Provide education and guidance to congregations </a:t>
            </a:r>
          </a:p>
          <a:p>
            <a:r>
              <a:rPr lang="en-US" dirty="0"/>
              <a:t>Identify a path/process to assess facilities and energy use </a:t>
            </a:r>
          </a:p>
          <a:p>
            <a:r>
              <a:rPr lang="en-US" dirty="0"/>
              <a:t>Identify resources to help congregations further carbon neutrality by 2030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49BD93DA-1114-F870-6436-432935DB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2F48479-1A20-B9F2-18E0-315D68DE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 dirty="0"/>
              <a:t>Energy Audit – Trinity Episcopal  Cathedral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A6A67D-D093-B6F4-C17A-63F6AA47D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861" y="2510258"/>
            <a:ext cx="4060288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9371949" cy="676413"/>
          </a:xfrm>
        </p:spPr>
        <p:txBody>
          <a:bodyPr/>
          <a:lstStyle/>
          <a:p>
            <a:r>
              <a:rPr lang="en-US" dirty="0"/>
              <a:t>Trinity’s Cathedral’s Process and Progress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3" y="1566001"/>
            <a:ext cx="9371948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Four-part Process (Commission)</a:t>
            </a:r>
          </a:p>
          <a:p>
            <a:r>
              <a:rPr lang="en-US" dirty="0"/>
              <a:t>Form a Green Team</a:t>
            </a:r>
          </a:p>
          <a:p>
            <a:r>
              <a:rPr lang="en-US" dirty="0"/>
              <a:t>Measure Our Carbon Footprint</a:t>
            </a:r>
          </a:p>
          <a:p>
            <a:r>
              <a:rPr lang="en-US" dirty="0"/>
              <a:t>Conduct an Energy Study</a:t>
            </a:r>
          </a:p>
          <a:p>
            <a:r>
              <a:rPr lang="en-US" dirty="0"/>
              <a:t>Develop a Plan for Carbon Neutrality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7331F65-2217-A199-A6D8-47EA98EE5E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C630BD7-0747-E73E-665B-FC6AE66E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491" y="6629400"/>
            <a:ext cx="9144259" cy="228600"/>
          </a:xfrm>
        </p:spPr>
        <p:txBody>
          <a:bodyPr/>
          <a:lstStyle/>
          <a:p>
            <a:r>
              <a:rPr lang="en-US"/>
              <a:t>Energy Audit – Trinity Episcopal  Cathedral 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1DC980-7624-C8C3-846A-8EE77B23D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726" y="2638385"/>
            <a:ext cx="4116859" cy="212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{3EB1356D-60E6-45D6-8CFE-B5E20C2CC299}tf03098889_win32</Template>
  <TotalTime>3333</TotalTime>
  <Words>1913</Words>
  <Application>Microsoft Office PowerPoint</Application>
  <PresentationFormat>Widescreen</PresentationFormat>
  <Paragraphs>450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Arial Nova</vt:lpstr>
      <vt:lpstr>Corbel</vt:lpstr>
      <vt:lpstr>Ecology 16x9</vt:lpstr>
      <vt:lpstr>Carbon Neutral by 2030:    Trinity Episcopal Cathedral  Sacramento, CA  [Sample] Presentation November 2023</vt:lpstr>
      <vt:lpstr>Agenda</vt:lpstr>
      <vt:lpstr>Project Background: Creation Care </vt:lpstr>
      <vt:lpstr>Project Background:  Creation Care </vt:lpstr>
      <vt:lpstr>Project Background:  National Church and Creation Care  </vt:lpstr>
      <vt:lpstr>Project Background:  Diocese of Northern California</vt:lpstr>
      <vt:lpstr>Background: What is Carbon Neutrality? </vt:lpstr>
      <vt:lpstr>Project Background: Commission on the Environment</vt:lpstr>
      <vt:lpstr>Trinity’s Cathedral’s Process and Progress </vt:lpstr>
      <vt:lpstr>Trinity’s Process and Progress </vt:lpstr>
      <vt:lpstr>Trinity’s Process and Progress </vt:lpstr>
      <vt:lpstr>Trinity’s Process and Progress </vt:lpstr>
      <vt:lpstr>Trinity’s Process and Progress </vt:lpstr>
      <vt:lpstr>Trinity’s Process and Progress </vt:lpstr>
      <vt:lpstr>Trinity’s Energy Study and Results </vt:lpstr>
      <vt:lpstr>Study Results: Use of Electricity</vt:lpstr>
      <vt:lpstr>Study Results: Use of Gas </vt:lpstr>
      <vt:lpstr>Study Recommendations</vt:lpstr>
      <vt:lpstr>Recommended Energy Reduction and Control Measures </vt:lpstr>
      <vt:lpstr>Recommended Energy Reduction and Control Measures </vt:lpstr>
      <vt:lpstr>Recommended Energy Reduction and Control Measures </vt:lpstr>
      <vt:lpstr>Recommended Energy Reduction and Control Measures </vt:lpstr>
      <vt:lpstr>Recommended Energy Reduction and Control Measures </vt:lpstr>
      <vt:lpstr>Recommended Energy Reduction and Control Measures </vt:lpstr>
      <vt:lpstr>Recommended Energy Reduction and Control Measures </vt:lpstr>
      <vt:lpstr>Recommended Energy Reduction and Control Measures </vt:lpstr>
      <vt:lpstr>Trinity Study - Summary</vt:lpstr>
      <vt:lpstr>What’s Next?</vt:lpstr>
      <vt:lpstr>Thought, Prayer, and Planning! </vt:lpstr>
      <vt:lpstr>Thought, Prayer, and Planning! </vt:lpstr>
      <vt:lpstr>Thought, Prayer, and Planning! </vt:lpstr>
      <vt:lpstr>Thought, Prayer, and Planning! </vt:lpstr>
      <vt:lpstr>Thought, Prayer, and Planning! </vt:lpstr>
      <vt:lpstr>Thought, Prayer, and Planning! </vt:lpstr>
      <vt:lpstr>Tools From the Commission  </vt:lpstr>
      <vt:lpstr>And Remember…</vt:lpstr>
    </vt:vector>
  </TitlesOfParts>
  <Company>Mead and Hunt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Neutral by 2030:    Trinity Episcopal Cathedral  Sacramento, CA  Vestry Presentation November 2023</dc:title>
  <dc:creator>Lisa Harmon</dc:creator>
  <cp:lastModifiedBy>Lisa Harmon</cp:lastModifiedBy>
  <cp:revision>10</cp:revision>
  <cp:lastPrinted>2023-10-16T05:42:50Z</cp:lastPrinted>
  <dcterms:created xsi:type="dcterms:W3CDTF">2023-10-14T17:06:53Z</dcterms:created>
  <dcterms:modified xsi:type="dcterms:W3CDTF">2023-10-24T18:21:14Z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MSIP_Label_16ccbcff-3543-4979-ad70-24d559cfb5a6_Enabled">
    <vt:lpwstr>true</vt:lpwstr>
  </property>
  <property fmtid="{D5CDD505-2E9C-101B-9397-08002B2CF9AE}" pid="4" name="MSIP_Label_16ccbcff-3543-4979-ad70-24d559cfb5a6_SetDate">
    <vt:lpwstr>2023-10-14T17:16:22Z</vt:lpwstr>
  </property>
  <property fmtid="{D5CDD505-2E9C-101B-9397-08002B2CF9AE}" pid="5" name="MSIP_Label_16ccbcff-3543-4979-ad70-24d559cfb5a6_Method">
    <vt:lpwstr>Standard</vt:lpwstr>
  </property>
  <property fmtid="{D5CDD505-2E9C-101B-9397-08002B2CF9AE}" pid="6" name="MSIP_Label_16ccbcff-3543-4979-ad70-24d559cfb5a6_Name">
    <vt:lpwstr>defa4170-0d19-0005-0004-bc88714345d2</vt:lpwstr>
  </property>
  <property fmtid="{D5CDD505-2E9C-101B-9397-08002B2CF9AE}" pid="7" name="MSIP_Label_16ccbcff-3543-4979-ad70-24d559cfb5a6_SiteId">
    <vt:lpwstr>b467145b-e9b5-4d22-a13d-8331f319ce09</vt:lpwstr>
  </property>
  <property fmtid="{D5CDD505-2E9C-101B-9397-08002B2CF9AE}" pid="8" name="MSIP_Label_16ccbcff-3543-4979-ad70-24d559cfb5a6_ActionId">
    <vt:lpwstr>cf222ad0-2e88-406b-a88b-ce9862e8bf66</vt:lpwstr>
  </property>
  <property fmtid="{D5CDD505-2E9C-101B-9397-08002B2CF9AE}" pid="9" name="MSIP_Label_16ccbcff-3543-4979-ad70-24d559cfb5a6_ContentBits">
    <vt:lpwstr>0</vt:lpwstr>
  </property>
</Properties>
</file>